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4" r:id="rId5"/>
    <p:sldId id="258" r:id="rId6"/>
    <p:sldId id="259" r:id="rId7"/>
    <p:sldId id="260" r:id="rId8"/>
    <p:sldId id="261"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BD932-05C3-44B9-9397-DDBB38A6F706}" v="794" dt="2023-10-24T16:51:29.974"/>
    <p1510:client id="{5B013983-F48D-1EFB-8065-9EB73B7131BB}" v="10" dt="2023-10-25T06:42:55.077"/>
    <p1510:client id="{9C31C394-6547-46B3-2966-3D021BA15E7C}" v="325" dt="2023-10-24T12:49:54.785"/>
    <p1510:client id="{9DBE9CFA-E729-4203-B476-7B665F3600BE}" v="76" dt="2023-10-25T07:51:29.524"/>
    <p1510:client id="{C58BE553-D2AD-A20D-3C29-AD8BCDF9F28C}" v="56" dt="2023-10-25T07:40:59.393"/>
    <p1510:client id="{D92E3F35-F712-4E46-9D8C-923B82E9CE87}" v="362" dt="2023-10-24T12:37:05.755"/>
    <p1510:client id="{DBC19634-4D2C-4BC0-A5CA-5820025B9A70}" v="35" dt="2023-10-24T18:18:40.070"/>
    <p1510:client id="{E241B0A5-239B-1943-CFC4-CEE6F1FDBCEC}" v="44" dt="2023-10-24T15:46:52.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17B11-CCD8-4EEC-AD7E-F410C1454966}" type="datetimeFigureOut">
              <a:rPr lang="zh-CN" altLang="en-US" smtClean="0"/>
              <a:t>2023/10/26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a:latin typeface="Times New Roman"/>
                <a:ea typeface="宋体"/>
                <a:cs typeface="Calibri Light"/>
              </a:rPr>
              <a:t>Project 6 </a:t>
            </a:r>
            <a:r>
              <a:rPr lang="zh-CN">
                <a:latin typeface="Times New Roman"/>
                <a:ea typeface="宋体"/>
                <a:cs typeface="Calibri Light"/>
              </a:rPr>
              <a:t>Data</a:t>
            </a:r>
            <a:r>
              <a:rPr lang="zh-CN">
                <a:latin typeface="Times New Roman"/>
                <a:ea typeface="+mj-lt"/>
                <a:cs typeface="+mj-lt"/>
              </a:rPr>
              <a:t> Journalism: </a:t>
            </a:r>
            <a:br>
              <a:rPr lang="zh-CN" altLang="en-US">
                <a:latin typeface="Times New Roman"/>
                <a:ea typeface="+mj-lt"/>
                <a:cs typeface="+mj-lt"/>
              </a:rPr>
            </a:br>
            <a:r>
              <a:rPr lang="zh-CN" sz="4900">
                <a:latin typeface="Times New Roman"/>
                <a:ea typeface="+mj-lt"/>
                <a:cs typeface="+mj-lt"/>
              </a:rPr>
              <a:t>Tell a data-driven long-form story</a:t>
            </a:r>
            <a:r>
              <a:rPr lang="zh-CN" altLang="en-US" sz="4900">
                <a:latin typeface="Times New Roman"/>
                <a:ea typeface="+mj-lt"/>
                <a:cs typeface="+mj-lt"/>
              </a:rPr>
              <a:t> </a:t>
            </a:r>
            <a:endParaRPr lang="zh-CN" altLang="en-US" sz="4900">
              <a:latin typeface="Times New Roman"/>
              <a:ea typeface="宋体"/>
              <a:cs typeface="Times New Roman"/>
            </a:endParaRPr>
          </a:p>
        </p:txBody>
      </p:sp>
      <p:sp>
        <p:nvSpPr>
          <p:cNvPr id="3" name="副标题 2"/>
          <p:cNvSpPr>
            <a:spLocks noGrp="1"/>
          </p:cNvSpPr>
          <p:nvPr>
            <p:ph type="subTitle" idx="1"/>
          </p:nvPr>
        </p:nvSpPr>
        <p:spPr/>
        <p:txBody>
          <a:bodyPr vert="horz" lIns="91440" tIns="45720" rIns="91440" bIns="45720" rtlCol="0" anchor="t">
            <a:normAutofit/>
          </a:bodyPr>
          <a:lstStyle/>
          <a:p>
            <a:r>
              <a:rPr lang="zh-CN" altLang="en-US">
                <a:latin typeface="Times New Roman"/>
                <a:ea typeface="宋体"/>
                <a:cs typeface="Calibri"/>
              </a:rPr>
              <a:t>Group Member: Stian Kallevik</a:t>
            </a:r>
          </a:p>
          <a:p>
            <a:r>
              <a:rPr lang="zh-CN" altLang="en-US">
                <a:latin typeface="Times New Roman"/>
                <a:ea typeface="宋体"/>
                <a:cs typeface="Calibri"/>
              </a:rPr>
              <a:t>                            Xiaoxue Wang</a:t>
            </a:r>
          </a:p>
        </p:txBody>
      </p:sp>
    </p:spTree>
    <p:extLst>
      <p:ext uri="{BB962C8B-B14F-4D97-AF65-F5344CB8AC3E}">
        <p14:creationId xmlns:p14="http://schemas.microsoft.com/office/powerpoint/2010/main" val="703088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A80DFA1-A975-1E03-7C4B-99F7BC9D24D2}"/>
              </a:ext>
            </a:extLst>
          </p:cNvPr>
          <p:cNvSpPr>
            <a:spLocks noGrp="1"/>
          </p:cNvSpPr>
          <p:nvPr>
            <p:ph type="title"/>
          </p:nvPr>
        </p:nvSpPr>
        <p:spPr>
          <a:xfrm>
            <a:off x="6657716" y="467271"/>
            <a:ext cx="4195674" cy="2052522"/>
          </a:xfrm>
        </p:spPr>
        <p:txBody>
          <a:bodyPr anchor="b">
            <a:normAutofit/>
          </a:bodyPr>
          <a:lstStyle/>
          <a:p>
            <a:r>
              <a:rPr lang="zh-CN" altLang="en-US" sz="5600" b="1">
                <a:latin typeface="Times New Roman"/>
                <a:ea typeface="宋体"/>
                <a:cs typeface="Calibri Light"/>
              </a:rPr>
              <a:t>Introduction</a:t>
            </a:r>
            <a:endParaRPr lang="zh-CN" altLang="en-US" sz="5600" b="1">
              <a:latin typeface="Times New Roman"/>
            </a:endParaRPr>
          </a:p>
        </p:txBody>
      </p:sp>
      <p:grpSp>
        <p:nvGrpSpPr>
          <p:cNvPr id="14" name="Group 13">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图片 4">
            <a:extLst>
              <a:ext uri="{FF2B5EF4-FFF2-40B4-BE49-F238E27FC236}">
                <a16:creationId xmlns:a16="http://schemas.microsoft.com/office/drawing/2014/main" id="{C9827336-858B-1EB5-8B5E-9A08A4D2FEC8}"/>
              </a:ext>
            </a:extLst>
          </p:cNvPr>
          <p:cNvPicPr>
            <a:picLocks noChangeAspect="1"/>
          </p:cNvPicPr>
          <p:nvPr/>
        </p:nvPicPr>
        <p:blipFill>
          <a:blip r:embed="rId2"/>
          <a:stretch>
            <a:fillRect/>
          </a:stretch>
        </p:blipFill>
        <p:spPr>
          <a:xfrm>
            <a:off x="3036211" y="165871"/>
            <a:ext cx="2353922" cy="2353922"/>
          </a:xfrm>
          <a:prstGeom prst="rect">
            <a:avLst/>
          </a:prstGeom>
        </p:spPr>
      </p:pic>
      <p:sp>
        <p:nvSpPr>
          <p:cNvPr id="9" name="Content Placeholder 8">
            <a:extLst>
              <a:ext uri="{FF2B5EF4-FFF2-40B4-BE49-F238E27FC236}">
                <a16:creationId xmlns:a16="http://schemas.microsoft.com/office/drawing/2014/main" id="{8A5697B9-912A-A91E-878D-6D17B62F9D74}"/>
              </a:ext>
            </a:extLst>
          </p:cNvPr>
          <p:cNvSpPr>
            <a:spLocks noGrp="1"/>
          </p:cNvSpPr>
          <p:nvPr>
            <p:ph idx="1"/>
          </p:nvPr>
        </p:nvSpPr>
        <p:spPr>
          <a:xfrm>
            <a:off x="6657715" y="2990818"/>
            <a:ext cx="4195675" cy="2913872"/>
          </a:xfrm>
        </p:spPr>
        <p:txBody>
          <a:bodyPr anchor="t">
            <a:normAutofit/>
          </a:bodyPr>
          <a:lstStyle/>
          <a:p>
            <a:r>
              <a:rPr lang="en-US" sz="3600" dirty="0">
                <a:latin typeface="Times New Roman"/>
                <a:cs typeface="Calibri"/>
              </a:rPr>
              <a:t>Visualization</a:t>
            </a:r>
            <a:endParaRPr lang="zh-CN" altLang="en-US" dirty="0"/>
          </a:p>
          <a:p>
            <a:r>
              <a:rPr lang="en-US" sz="3600" dirty="0">
                <a:latin typeface="Times New Roman"/>
                <a:cs typeface="Calibri"/>
              </a:rPr>
              <a:t>Integration</a:t>
            </a:r>
          </a:p>
          <a:p>
            <a:r>
              <a:rPr lang="en-US" sz="3600" dirty="0">
                <a:latin typeface="Times New Roman"/>
                <a:cs typeface="Times New Roman"/>
              </a:rPr>
              <a:t>Message</a:t>
            </a:r>
          </a:p>
          <a:p>
            <a:r>
              <a:rPr lang="en-US" sz="3600" dirty="0">
                <a:latin typeface="Times New Roman"/>
                <a:cs typeface="Calibri"/>
              </a:rPr>
              <a:t>Audience</a:t>
            </a:r>
            <a:endParaRPr lang="en-US" sz="3600">
              <a:latin typeface="Times New Roman"/>
              <a:cs typeface="Calibri"/>
            </a:endParaRPr>
          </a:p>
        </p:txBody>
      </p:sp>
      <p:pic>
        <p:nvPicPr>
          <p:cNvPr id="4" name="内容占位符 3">
            <a:extLst>
              <a:ext uri="{FF2B5EF4-FFF2-40B4-BE49-F238E27FC236}">
                <a16:creationId xmlns:a16="http://schemas.microsoft.com/office/drawing/2014/main" id="{F9F66CCE-7DB4-FFBC-5570-57C6DF718615}"/>
              </a:ext>
            </a:extLst>
          </p:cNvPr>
          <p:cNvPicPr>
            <a:picLocks noChangeAspect="1"/>
          </p:cNvPicPr>
          <p:nvPr/>
        </p:nvPicPr>
        <p:blipFill>
          <a:blip r:embed="rId3"/>
          <a:stretch>
            <a:fillRect/>
          </a:stretch>
        </p:blipFill>
        <p:spPr>
          <a:xfrm>
            <a:off x="7775515" y="4396805"/>
            <a:ext cx="2752751" cy="2752751"/>
          </a:xfrm>
          <a:prstGeom prst="rect">
            <a:avLst/>
          </a:prstGeom>
        </p:spPr>
      </p:pic>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76FDF84-BEE2-C2CE-3C52-A4C0AE9F16D7}"/>
              </a:ext>
            </a:extLst>
          </p:cNvPr>
          <p:cNvSpPr txBox="1"/>
          <p:nvPr/>
        </p:nvSpPr>
        <p:spPr>
          <a:xfrm>
            <a:off x="843196" y="4122294"/>
            <a:ext cx="31666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4800">
                <a:solidFill>
                  <a:schemeClr val="bg1"/>
                </a:solidFill>
                <a:latin typeface="Times New Roman"/>
                <a:ea typeface="宋体"/>
                <a:cs typeface="Calibri"/>
              </a:rPr>
              <a:t>Climate Change is Emergency</a:t>
            </a:r>
          </a:p>
        </p:txBody>
      </p:sp>
      <p:sp>
        <p:nvSpPr>
          <p:cNvPr id="8" name="文本框 7">
            <a:extLst>
              <a:ext uri="{FF2B5EF4-FFF2-40B4-BE49-F238E27FC236}">
                <a16:creationId xmlns:a16="http://schemas.microsoft.com/office/drawing/2014/main" id="{5289F872-977E-862B-86E3-C2EF3648ACEC}"/>
              </a:ext>
            </a:extLst>
          </p:cNvPr>
          <p:cNvSpPr txBox="1"/>
          <p:nvPr/>
        </p:nvSpPr>
        <p:spPr>
          <a:xfrm>
            <a:off x="6670624" y="2523344"/>
            <a:ext cx="3884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Times New Roman"/>
                <a:ea typeface="宋体"/>
                <a:cs typeface="Calibri"/>
              </a:rPr>
              <a:t>Why did we choose this project?</a:t>
            </a:r>
          </a:p>
        </p:txBody>
      </p:sp>
    </p:spTree>
    <p:extLst>
      <p:ext uri="{BB962C8B-B14F-4D97-AF65-F5344CB8AC3E}">
        <p14:creationId xmlns:p14="http://schemas.microsoft.com/office/powerpoint/2010/main" val="339570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FE1A3-F511-1B1B-CD81-E2E54CA2E756}"/>
              </a:ext>
            </a:extLst>
          </p:cNvPr>
          <p:cNvSpPr>
            <a:spLocks noGrp="1"/>
          </p:cNvSpPr>
          <p:nvPr>
            <p:ph type="title"/>
          </p:nvPr>
        </p:nvSpPr>
        <p:spPr>
          <a:xfrm>
            <a:off x="288560" y="2039027"/>
            <a:ext cx="2370945" cy="1338054"/>
          </a:xfrm>
        </p:spPr>
        <p:txBody>
          <a:bodyPr>
            <a:noAutofit/>
          </a:bodyPr>
          <a:lstStyle/>
          <a:p>
            <a:r>
              <a:rPr lang="zh-CN" altLang="en-US" sz="4800" b="1">
                <a:latin typeface="Times New Roman"/>
                <a:ea typeface="宋体"/>
                <a:cs typeface="Calibri Light"/>
              </a:rPr>
              <a:t>Method</a:t>
            </a:r>
            <a:endParaRPr lang="zh-CN" altLang="en-US" sz="4800" b="1">
              <a:latin typeface="Times New Roman"/>
              <a:ea typeface="宋体"/>
              <a:cs typeface="Times New Roman"/>
            </a:endParaRPr>
          </a:p>
        </p:txBody>
      </p:sp>
      <p:cxnSp>
        <p:nvCxnSpPr>
          <p:cNvPr id="4" name="直接箭头连接符 3">
            <a:extLst>
              <a:ext uri="{FF2B5EF4-FFF2-40B4-BE49-F238E27FC236}">
                <a16:creationId xmlns:a16="http://schemas.microsoft.com/office/drawing/2014/main" id="{91F65E84-7B74-6D5A-4816-6076A7230D07}"/>
              </a:ext>
            </a:extLst>
          </p:cNvPr>
          <p:cNvCxnSpPr/>
          <p:nvPr/>
        </p:nvCxnSpPr>
        <p:spPr>
          <a:xfrm>
            <a:off x="2728209" y="-1249"/>
            <a:ext cx="39974" cy="6860499"/>
          </a:xfrm>
          <a:prstGeom prst="straightConnector1">
            <a:avLst/>
          </a:prstGeom>
          <a:ln w="28575"/>
        </p:spPr>
        <p:style>
          <a:lnRef idx="3">
            <a:schemeClr val="accent2"/>
          </a:lnRef>
          <a:fillRef idx="0">
            <a:schemeClr val="accent2"/>
          </a:fillRef>
          <a:effectRef idx="2">
            <a:schemeClr val="accent2"/>
          </a:effectRef>
          <a:fontRef idx="minor">
            <a:schemeClr val="tx1"/>
          </a:fontRef>
        </p:style>
      </p:cxnSp>
      <p:cxnSp>
        <p:nvCxnSpPr>
          <p:cNvPr id="5" name="直接箭头连接符 4">
            <a:extLst>
              <a:ext uri="{FF2B5EF4-FFF2-40B4-BE49-F238E27FC236}">
                <a16:creationId xmlns:a16="http://schemas.microsoft.com/office/drawing/2014/main" id="{E8B96A05-AB9B-A1AD-8B5E-FE68B1E889C0}"/>
              </a:ext>
            </a:extLst>
          </p:cNvPr>
          <p:cNvCxnSpPr>
            <a:cxnSpLocks/>
          </p:cNvCxnSpPr>
          <p:nvPr/>
        </p:nvCxnSpPr>
        <p:spPr>
          <a:xfrm>
            <a:off x="7537552" y="-1250"/>
            <a:ext cx="39974" cy="6860499"/>
          </a:xfrm>
          <a:prstGeom prst="straightConnector1">
            <a:avLst/>
          </a:prstGeom>
          <a:ln w="28575"/>
        </p:spPr>
        <p:style>
          <a:lnRef idx="3">
            <a:schemeClr val="accent2"/>
          </a:lnRef>
          <a:fillRef idx="0">
            <a:schemeClr val="accent2"/>
          </a:fillRef>
          <a:effectRef idx="2">
            <a:schemeClr val="accent2"/>
          </a:effectRef>
          <a:fontRef idx="minor">
            <a:schemeClr val="tx1"/>
          </a:fontRef>
        </p:style>
      </p:cxnSp>
      <p:cxnSp>
        <p:nvCxnSpPr>
          <p:cNvPr id="6" name="直接箭头连接符 5">
            <a:extLst>
              <a:ext uri="{FF2B5EF4-FFF2-40B4-BE49-F238E27FC236}">
                <a16:creationId xmlns:a16="http://schemas.microsoft.com/office/drawing/2014/main" id="{11250C00-67FD-C885-4111-00B01444D0C3}"/>
              </a:ext>
            </a:extLst>
          </p:cNvPr>
          <p:cNvCxnSpPr>
            <a:cxnSpLocks/>
          </p:cNvCxnSpPr>
          <p:nvPr/>
        </p:nvCxnSpPr>
        <p:spPr>
          <a:xfrm flipV="1">
            <a:off x="2678241" y="3361543"/>
            <a:ext cx="9508759" cy="22483"/>
          </a:xfrm>
          <a:prstGeom prst="straightConnector1">
            <a:avLst/>
          </a:prstGeom>
          <a:ln w="28575"/>
        </p:spPr>
        <p:style>
          <a:lnRef idx="3">
            <a:schemeClr val="accent2"/>
          </a:lnRef>
          <a:fillRef idx="0">
            <a:schemeClr val="accent2"/>
          </a:fillRef>
          <a:effectRef idx="2">
            <a:schemeClr val="accent2"/>
          </a:effectRef>
          <a:fontRef idx="minor">
            <a:schemeClr val="tx1"/>
          </a:fontRef>
        </p:style>
      </p:cxnSp>
      <p:sp>
        <p:nvSpPr>
          <p:cNvPr id="7" name="文本框 6">
            <a:extLst>
              <a:ext uri="{FF2B5EF4-FFF2-40B4-BE49-F238E27FC236}">
                <a16:creationId xmlns:a16="http://schemas.microsoft.com/office/drawing/2014/main" id="{CEB8861E-44FE-1BCB-525B-4D444E407A73}"/>
              </a:ext>
            </a:extLst>
          </p:cNvPr>
          <p:cNvSpPr txBox="1"/>
          <p:nvPr/>
        </p:nvSpPr>
        <p:spPr>
          <a:xfrm>
            <a:off x="299803" y="3222885"/>
            <a:ext cx="21735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Times New Roman"/>
                <a:ea typeface="宋体"/>
                <a:cs typeface="Calibri"/>
              </a:rPr>
              <a:t>How can we organize our project？</a:t>
            </a:r>
          </a:p>
        </p:txBody>
      </p:sp>
      <p:sp>
        <p:nvSpPr>
          <p:cNvPr id="9" name="标题 1">
            <a:extLst>
              <a:ext uri="{FF2B5EF4-FFF2-40B4-BE49-F238E27FC236}">
                <a16:creationId xmlns:a16="http://schemas.microsoft.com/office/drawing/2014/main" id="{0D7D0081-20D8-BCEF-A4A7-F11F1E6D1B0A}"/>
              </a:ext>
            </a:extLst>
          </p:cNvPr>
          <p:cNvSpPr txBox="1">
            <a:spLocks/>
          </p:cNvSpPr>
          <p:nvPr/>
        </p:nvSpPr>
        <p:spPr>
          <a:xfrm>
            <a:off x="2939321" y="5361"/>
            <a:ext cx="2208551" cy="133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Times New Roman"/>
                <a:ea typeface="宋体"/>
                <a:cs typeface="Calibri Light"/>
              </a:rPr>
              <a:t>Tools</a:t>
            </a:r>
            <a:endParaRPr lang="zh-CN" altLang="en-US" sz="3600" b="1">
              <a:latin typeface="Times New Roman"/>
              <a:ea typeface="宋体"/>
              <a:cs typeface="Times New Roman"/>
            </a:endParaRPr>
          </a:p>
        </p:txBody>
      </p:sp>
      <p:sp>
        <p:nvSpPr>
          <p:cNvPr id="12" name="标题 1">
            <a:extLst>
              <a:ext uri="{FF2B5EF4-FFF2-40B4-BE49-F238E27FC236}">
                <a16:creationId xmlns:a16="http://schemas.microsoft.com/office/drawing/2014/main" id="{32959F92-DEFF-45CF-4010-47B96BCB6902}"/>
              </a:ext>
            </a:extLst>
          </p:cNvPr>
          <p:cNvSpPr txBox="1">
            <a:spLocks/>
          </p:cNvSpPr>
          <p:nvPr/>
        </p:nvSpPr>
        <p:spPr>
          <a:xfrm>
            <a:off x="7711189" y="5360"/>
            <a:ext cx="2208551" cy="133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Times New Roman"/>
                <a:ea typeface="宋体"/>
                <a:cs typeface="Calibri Light"/>
              </a:rPr>
              <a:t>Program</a:t>
            </a:r>
            <a:endParaRPr lang="zh-CN" altLang="en-US" sz="3600" b="1" dirty="0">
              <a:latin typeface="Times New Roman"/>
              <a:ea typeface="宋体"/>
              <a:cs typeface="Calibri Light"/>
            </a:endParaRPr>
          </a:p>
        </p:txBody>
      </p:sp>
      <p:sp>
        <p:nvSpPr>
          <p:cNvPr id="13" name="标题 1">
            <a:extLst>
              <a:ext uri="{FF2B5EF4-FFF2-40B4-BE49-F238E27FC236}">
                <a16:creationId xmlns:a16="http://schemas.microsoft.com/office/drawing/2014/main" id="{C42B9CF2-5F29-BACE-9A5C-461B470706D1}"/>
              </a:ext>
            </a:extLst>
          </p:cNvPr>
          <p:cNvSpPr txBox="1">
            <a:spLocks/>
          </p:cNvSpPr>
          <p:nvPr/>
        </p:nvSpPr>
        <p:spPr>
          <a:xfrm>
            <a:off x="2839386" y="3603000"/>
            <a:ext cx="2695731" cy="133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Times New Roman"/>
                <a:ea typeface="宋体"/>
                <a:cs typeface="Calibri Light"/>
              </a:rPr>
              <a:t>Work Flow</a:t>
            </a:r>
            <a:endParaRPr lang="zh-CN" altLang="en-US" sz="3600" b="1">
              <a:latin typeface="Times New Roman"/>
              <a:ea typeface="宋体"/>
              <a:cs typeface="Times New Roman"/>
            </a:endParaRPr>
          </a:p>
        </p:txBody>
      </p:sp>
      <p:sp>
        <p:nvSpPr>
          <p:cNvPr id="14" name="标题 1">
            <a:extLst>
              <a:ext uri="{FF2B5EF4-FFF2-40B4-BE49-F238E27FC236}">
                <a16:creationId xmlns:a16="http://schemas.microsoft.com/office/drawing/2014/main" id="{B21220F7-6BBD-8AC8-D0F0-D44402E1B9E6}"/>
              </a:ext>
            </a:extLst>
          </p:cNvPr>
          <p:cNvSpPr txBox="1">
            <a:spLocks/>
          </p:cNvSpPr>
          <p:nvPr/>
        </p:nvSpPr>
        <p:spPr>
          <a:xfrm>
            <a:off x="7886073" y="3602998"/>
            <a:ext cx="2208551" cy="133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a:latin typeface="Times New Roman"/>
                <a:ea typeface="宋体"/>
                <a:cs typeface="Calibri Light"/>
              </a:rPr>
              <a:t>Library</a:t>
            </a:r>
            <a:endParaRPr lang="zh-CN" altLang="en-US" sz="3600" b="1" dirty="0">
              <a:latin typeface="Times New Roman"/>
              <a:ea typeface="宋体"/>
              <a:cs typeface="Calibri Light"/>
            </a:endParaRPr>
          </a:p>
        </p:txBody>
      </p:sp>
      <p:sp>
        <p:nvSpPr>
          <p:cNvPr id="15" name="文本框 14">
            <a:extLst>
              <a:ext uri="{FF2B5EF4-FFF2-40B4-BE49-F238E27FC236}">
                <a16:creationId xmlns:a16="http://schemas.microsoft.com/office/drawing/2014/main" id="{98D848AA-E92E-FADE-657F-1FEF45CD2BB9}"/>
              </a:ext>
            </a:extLst>
          </p:cNvPr>
          <p:cNvSpPr txBox="1"/>
          <p:nvPr/>
        </p:nvSpPr>
        <p:spPr>
          <a:xfrm>
            <a:off x="3035508" y="1236688"/>
            <a:ext cx="41410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zh-CN" altLang="en-US" sz="2400">
                <a:latin typeface="Times New Roman"/>
                <a:ea typeface="宋体"/>
                <a:cs typeface="Calibri"/>
              </a:rPr>
              <a:t>Trello</a:t>
            </a:r>
            <a:endParaRPr lang="zh-CN"/>
          </a:p>
          <a:p>
            <a:pPr marL="342900" indent="-342900">
              <a:buFont typeface="Arial"/>
              <a:buChar char="•"/>
            </a:pPr>
            <a:r>
              <a:rPr lang="zh-CN" altLang="en-US" sz="2400">
                <a:latin typeface="Times New Roman"/>
                <a:ea typeface="宋体"/>
                <a:cs typeface="Calibri"/>
              </a:rPr>
              <a:t>Github</a:t>
            </a:r>
            <a:endParaRPr lang="zh-CN" altLang="en-US" sz="2400" dirty="0">
              <a:latin typeface="Times New Roman"/>
              <a:ea typeface="宋体"/>
              <a:cs typeface="Calibri"/>
            </a:endParaRPr>
          </a:p>
          <a:p>
            <a:pPr marL="342900" indent="-342900">
              <a:buFont typeface="Arial"/>
              <a:buChar char="•"/>
            </a:pPr>
            <a:r>
              <a:rPr lang="zh-CN" altLang="en-US" sz="2400">
                <a:latin typeface="Times New Roman"/>
                <a:ea typeface="宋体"/>
                <a:cs typeface="Calibri"/>
              </a:rPr>
              <a:t>Discord</a:t>
            </a:r>
            <a:endParaRPr lang="zh-CN" altLang="en-US" sz="2400" dirty="0">
              <a:latin typeface="Times New Roman"/>
              <a:ea typeface="宋体"/>
              <a:cs typeface="Calibri"/>
            </a:endParaRPr>
          </a:p>
          <a:p>
            <a:pPr marL="342900" indent="-342900">
              <a:buFont typeface="Arial"/>
              <a:buChar char="•"/>
            </a:pPr>
            <a:endParaRPr lang="zh-CN" altLang="en-US" sz="2400" dirty="0">
              <a:latin typeface="Times New Roman"/>
              <a:ea typeface="宋体"/>
              <a:cs typeface="Calibri"/>
            </a:endParaRPr>
          </a:p>
        </p:txBody>
      </p:sp>
      <p:sp>
        <p:nvSpPr>
          <p:cNvPr id="16" name="文本框 15">
            <a:extLst>
              <a:ext uri="{FF2B5EF4-FFF2-40B4-BE49-F238E27FC236}">
                <a16:creationId xmlns:a16="http://schemas.microsoft.com/office/drawing/2014/main" id="{08162EB3-E12C-C6E8-C388-7E67B6650501}"/>
              </a:ext>
            </a:extLst>
          </p:cNvPr>
          <p:cNvSpPr txBox="1"/>
          <p:nvPr/>
        </p:nvSpPr>
        <p:spPr>
          <a:xfrm>
            <a:off x="7813622" y="1143000"/>
            <a:ext cx="28481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zh-CN" altLang="en-US" sz="2400">
                <a:latin typeface="Times New Roman"/>
                <a:ea typeface="宋体"/>
                <a:cs typeface="Calibri"/>
              </a:rPr>
              <a:t>Html</a:t>
            </a:r>
            <a:endParaRPr lang="zh-CN" sz="2400">
              <a:latin typeface="Times New Roman"/>
              <a:ea typeface="宋体"/>
              <a:cs typeface="Times New Roman"/>
            </a:endParaRPr>
          </a:p>
          <a:p>
            <a:pPr marL="285750" indent="-285750">
              <a:buFont typeface="Arial"/>
              <a:buChar char="•"/>
            </a:pPr>
            <a:r>
              <a:rPr lang="zh-CN" altLang="en-US" sz="2400">
                <a:latin typeface="Times New Roman"/>
                <a:ea typeface="宋体"/>
                <a:cs typeface="Calibri"/>
              </a:rPr>
              <a:t>Javascript</a:t>
            </a:r>
          </a:p>
          <a:p>
            <a:pPr marL="285750" indent="-285750">
              <a:buFont typeface="Arial"/>
              <a:buChar char="•"/>
            </a:pPr>
            <a:r>
              <a:rPr lang="zh-CN" altLang="en-US" sz="2400">
                <a:latin typeface="Times New Roman"/>
                <a:ea typeface="宋体"/>
                <a:cs typeface="Calibri"/>
              </a:rPr>
              <a:t>Css</a:t>
            </a:r>
          </a:p>
          <a:p>
            <a:pPr marL="285750" indent="-285750">
              <a:buFont typeface="Arial"/>
              <a:buChar char="•"/>
            </a:pPr>
            <a:r>
              <a:rPr lang="zh-CN" altLang="en-US" sz="2400">
                <a:latin typeface="Times New Roman"/>
                <a:ea typeface="宋体"/>
                <a:cs typeface="Calibri"/>
              </a:rPr>
              <a:t>Python</a:t>
            </a:r>
          </a:p>
        </p:txBody>
      </p:sp>
      <p:sp>
        <p:nvSpPr>
          <p:cNvPr id="17" name="文本框 16">
            <a:extLst>
              <a:ext uri="{FF2B5EF4-FFF2-40B4-BE49-F238E27FC236}">
                <a16:creationId xmlns:a16="http://schemas.microsoft.com/office/drawing/2014/main" id="{09D1417E-C940-C14E-675D-DD967367A097}"/>
              </a:ext>
            </a:extLst>
          </p:cNvPr>
          <p:cNvSpPr txBox="1"/>
          <p:nvPr/>
        </p:nvSpPr>
        <p:spPr>
          <a:xfrm>
            <a:off x="3085474" y="4709408"/>
            <a:ext cx="41410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CN" altLang="en-US" sz="2400">
                <a:latin typeface="Times New Roman"/>
                <a:ea typeface="宋体"/>
                <a:cs typeface="Calibri"/>
              </a:rPr>
              <a:t>Regular Meeting</a:t>
            </a:r>
            <a:endParaRPr lang="zh-CN" altLang="en-US" sz="2400" dirty="0">
              <a:latin typeface="Times New Roman"/>
              <a:ea typeface="宋体"/>
              <a:cs typeface="Calibri"/>
            </a:endParaRPr>
          </a:p>
          <a:p>
            <a:pPr marL="342900" indent="-342900">
              <a:buFont typeface="Arial"/>
              <a:buChar char="•"/>
            </a:pPr>
            <a:r>
              <a:rPr lang="zh-CN" altLang="en-US" sz="2400">
                <a:latin typeface="Times New Roman"/>
                <a:ea typeface="宋体"/>
                <a:cs typeface="Calibri"/>
              </a:rPr>
              <a:t>Division of labor</a:t>
            </a:r>
            <a:endParaRPr lang="zh-CN" altLang="en-US" sz="2400" dirty="0">
              <a:latin typeface="Times New Roman"/>
              <a:ea typeface="宋体"/>
              <a:cs typeface="Calibri"/>
            </a:endParaRPr>
          </a:p>
          <a:p>
            <a:pPr marL="342900" indent="-342900">
              <a:buFont typeface="Arial"/>
              <a:buChar char="•"/>
            </a:pPr>
            <a:r>
              <a:rPr lang="zh-CN" altLang="en-US" sz="2400">
                <a:latin typeface="Times New Roman"/>
                <a:ea typeface="宋体"/>
                <a:cs typeface="Calibri"/>
              </a:rPr>
              <a:t>Share idea</a:t>
            </a:r>
          </a:p>
        </p:txBody>
      </p:sp>
      <p:sp>
        <p:nvSpPr>
          <p:cNvPr id="18" name="文本框 17">
            <a:extLst>
              <a:ext uri="{FF2B5EF4-FFF2-40B4-BE49-F238E27FC236}">
                <a16:creationId xmlns:a16="http://schemas.microsoft.com/office/drawing/2014/main" id="{1A092B09-B142-A29F-8B53-821F0AE0F025}"/>
              </a:ext>
            </a:extLst>
          </p:cNvPr>
          <p:cNvSpPr txBox="1"/>
          <p:nvPr/>
        </p:nvSpPr>
        <p:spPr>
          <a:xfrm>
            <a:off x="7888572" y="4703163"/>
            <a:ext cx="28481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Sans-Serif"/>
              <a:buChar char="•"/>
            </a:pPr>
            <a:r>
              <a:rPr lang="zh-CN" sz="2400">
                <a:latin typeface="Times New Roman"/>
                <a:ea typeface="宋体"/>
                <a:cs typeface="Times New Roman"/>
              </a:rPr>
              <a:t>P5.js</a:t>
            </a:r>
            <a:endParaRPr lang="en-US" sz="2400">
              <a:latin typeface="Times New Roman"/>
              <a:ea typeface="宋体"/>
              <a:cs typeface="Times New Roman"/>
            </a:endParaRPr>
          </a:p>
          <a:p>
            <a:pPr marL="342900" indent="-342900">
              <a:buFont typeface="Arial,Sans-Serif"/>
              <a:buChar char="•"/>
            </a:pPr>
            <a:r>
              <a:rPr lang="zh-CN" sz="2400">
                <a:latin typeface="Times New Roman"/>
                <a:ea typeface="宋体"/>
                <a:cs typeface="Times New Roman"/>
              </a:rPr>
              <a:t>Pandas</a:t>
            </a:r>
            <a:endParaRPr lang="zh-CN"/>
          </a:p>
        </p:txBody>
      </p:sp>
      <p:pic>
        <p:nvPicPr>
          <p:cNvPr id="20" name="图片 19" descr="图标&#10;&#10;已自动生成说明">
            <a:extLst>
              <a:ext uri="{FF2B5EF4-FFF2-40B4-BE49-F238E27FC236}">
                <a16:creationId xmlns:a16="http://schemas.microsoft.com/office/drawing/2014/main" id="{014772F1-93CE-731F-24A5-770F7F924A54}"/>
              </a:ext>
            </a:extLst>
          </p:cNvPr>
          <p:cNvPicPr>
            <a:picLocks noChangeAspect="1"/>
          </p:cNvPicPr>
          <p:nvPr/>
        </p:nvPicPr>
        <p:blipFill>
          <a:blip r:embed="rId2"/>
          <a:stretch>
            <a:fillRect/>
          </a:stretch>
        </p:blipFill>
        <p:spPr>
          <a:xfrm>
            <a:off x="338839" y="3948972"/>
            <a:ext cx="2095501" cy="2107992"/>
          </a:xfrm>
          <a:prstGeom prst="rect">
            <a:avLst/>
          </a:prstGeom>
        </p:spPr>
      </p:pic>
    </p:spTree>
    <p:extLst>
      <p:ext uri="{BB962C8B-B14F-4D97-AF65-F5344CB8AC3E}">
        <p14:creationId xmlns:p14="http://schemas.microsoft.com/office/powerpoint/2010/main" val="216230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1A927E-4B98-E21F-9CF3-3C248393AA10}"/>
              </a:ext>
            </a:extLst>
          </p:cNvPr>
          <p:cNvSpPr>
            <a:spLocks noGrp="1"/>
          </p:cNvSpPr>
          <p:nvPr>
            <p:ph type="title"/>
          </p:nvPr>
        </p:nvSpPr>
        <p:spPr>
          <a:xfrm>
            <a:off x="631371" y="-135618"/>
            <a:ext cx="10515600" cy="1325563"/>
          </a:xfrm>
        </p:spPr>
        <p:txBody>
          <a:bodyPr/>
          <a:lstStyle/>
          <a:p>
            <a:r>
              <a:rPr lang="nb-NO" b="1" dirty="0">
                <a:latin typeface="Times New Roman"/>
                <a:cs typeface="Calibri Light"/>
              </a:rPr>
              <a:t>Demo-Story</a:t>
            </a:r>
            <a:endParaRPr lang="nb-NO" b="1">
              <a:latin typeface="Times New Roman"/>
              <a:cs typeface="Times New Roman"/>
            </a:endParaRPr>
          </a:p>
        </p:txBody>
      </p:sp>
      <p:sp>
        <p:nvSpPr>
          <p:cNvPr id="3" name="Plassholder for innhold 2">
            <a:extLst>
              <a:ext uri="{FF2B5EF4-FFF2-40B4-BE49-F238E27FC236}">
                <a16:creationId xmlns:a16="http://schemas.microsoft.com/office/drawing/2014/main" id="{E6AC0BB0-2E34-6B42-4A85-61AD378AD83B}"/>
              </a:ext>
            </a:extLst>
          </p:cNvPr>
          <p:cNvSpPr>
            <a:spLocks noGrp="1"/>
          </p:cNvSpPr>
          <p:nvPr>
            <p:ph idx="1"/>
          </p:nvPr>
        </p:nvSpPr>
        <p:spPr/>
        <p:txBody>
          <a:bodyPr/>
          <a:lstStyle/>
          <a:p>
            <a:endParaRPr lang="nb-NO"/>
          </a:p>
        </p:txBody>
      </p:sp>
      <p:pic>
        <p:nvPicPr>
          <p:cNvPr id="5" name="demo">
            <a:hlinkClick r:id="" action="ppaction://media"/>
            <a:extLst>
              <a:ext uri="{FF2B5EF4-FFF2-40B4-BE49-F238E27FC236}">
                <a16:creationId xmlns:a16="http://schemas.microsoft.com/office/drawing/2014/main" id="{3029636D-4049-848D-F5AE-A5DFB075F9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2371" y="1110343"/>
            <a:ext cx="9753600" cy="5486400"/>
          </a:xfrm>
          <a:prstGeom prst="rect">
            <a:avLst/>
          </a:prstGeom>
        </p:spPr>
      </p:pic>
    </p:spTree>
    <p:extLst>
      <p:ext uri="{BB962C8B-B14F-4D97-AF65-F5344CB8AC3E}">
        <p14:creationId xmlns:p14="http://schemas.microsoft.com/office/powerpoint/2010/main" val="173585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1A927E-4B98-E21F-9CF3-3C248393AA10}"/>
              </a:ext>
            </a:extLst>
          </p:cNvPr>
          <p:cNvSpPr>
            <a:spLocks noGrp="1"/>
          </p:cNvSpPr>
          <p:nvPr>
            <p:ph type="title"/>
          </p:nvPr>
        </p:nvSpPr>
        <p:spPr/>
        <p:txBody>
          <a:bodyPr/>
          <a:lstStyle/>
          <a:p>
            <a:r>
              <a:rPr lang="nb-NO" b="1" dirty="0">
                <a:latin typeface="Times New Roman"/>
                <a:cs typeface="Calibri Light"/>
              </a:rPr>
              <a:t>Demo-Data</a:t>
            </a:r>
            <a:endParaRPr lang="nb-NO" b="1">
              <a:latin typeface="Times New Roman"/>
            </a:endParaRPr>
          </a:p>
        </p:txBody>
      </p:sp>
      <p:sp>
        <p:nvSpPr>
          <p:cNvPr id="3" name="Plassholder for innhold 2">
            <a:extLst>
              <a:ext uri="{FF2B5EF4-FFF2-40B4-BE49-F238E27FC236}">
                <a16:creationId xmlns:a16="http://schemas.microsoft.com/office/drawing/2014/main" id="{E6AC0BB0-2E34-6B42-4A85-61AD378AD83B}"/>
              </a:ext>
            </a:extLst>
          </p:cNvPr>
          <p:cNvSpPr>
            <a:spLocks noGrp="1"/>
          </p:cNvSpPr>
          <p:nvPr>
            <p:ph idx="1"/>
          </p:nvPr>
        </p:nvSpPr>
        <p:spPr/>
        <p:txBody>
          <a:bodyPr/>
          <a:lstStyle/>
          <a:p>
            <a:endParaRPr lang="nb-NO"/>
          </a:p>
        </p:txBody>
      </p:sp>
      <p:pic>
        <p:nvPicPr>
          <p:cNvPr id="4" name="Demo">
            <a:hlinkClick r:id="" action="ppaction://media"/>
            <a:extLst>
              <a:ext uri="{FF2B5EF4-FFF2-40B4-BE49-F238E27FC236}">
                <a16:creationId xmlns:a16="http://schemas.microsoft.com/office/drawing/2014/main" id="{FC95BF35-A345-C8CA-24E3-69D9F446DA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6433" y="1696485"/>
            <a:ext cx="10568760" cy="4864983"/>
          </a:xfrm>
          <a:prstGeom prst="rect">
            <a:avLst/>
          </a:prstGeom>
        </p:spPr>
      </p:pic>
    </p:spTree>
    <p:extLst>
      <p:ext uri="{BB962C8B-B14F-4D97-AF65-F5344CB8AC3E}">
        <p14:creationId xmlns:p14="http://schemas.microsoft.com/office/powerpoint/2010/main" val="277170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EF8E29F-9989-1E4F-BCD6-1F2E5F17AFDC}"/>
              </a:ext>
            </a:extLst>
          </p:cNvPr>
          <p:cNvSpPr>
            <a:spLocks noGrp="1"/>
          </p:cNvSpPr>
          <p:nvPr>
            <p:ph type="title"/>
          </p:nvPr>
        </p:nvSpPr>
        <p:spPr/>
        <p:txBody>
          <a:bodyPr/>
          <a:lstStyle/>
          <a:p>
            <a:r>
              <a:rPr lang="nb-NO" b="1" dirty="0">
                <a:latin typeface="Times New Roman"/>
                <a:cs typeface="Calibri Light"/>
              </a:rPr>
              <a:t>Challenges</a:t>
            </a:r>
            <a:endParaRPr lang="nb-NO" b="1" dirty="0">
              <a:latin typeface="Times New Roman"/>
            </a:endParaRPr>
          </a:p>
        </p:txBody>
      </p:sp>
      <p:sp>
        <p:nvSpPr>
          <p:cNvPr id="3" name="Plassholder for innhold 2">
            <a:extLst>
              <a:ext uri="{FF2B5EF4-FFF2-40B4-BE49-F238E27FC236}">
                <a16:creationId xmlns:a16="http://schemas.microsoft.com/office/drawing/2014/main" id="{7FB01FCF-3F7D-02E1-A565-DD80F1AA524E}"/>
              </a:ext>
            </a:extLst>
          </p:cNvPr>
          <p:cNvSpPr>
            <a:spLocks noGrp="1"/>
          </p:cNvSpPr>
          <p:nvPr>
            <p:ph idx="1"/>
          </p:nvPr>
        </p:nvSpPr>
        <p:spPr/>
        <p:txBody>
          <a:bodyPr vert="horz" lIns="91440" tIns="45720" rIns="91440" bIns="45720" rtlCol="0" anchor="t">
            <a:normAutofit/>
          </a:bodyPr>
          <a:lstStyle/>
          <a:p>
            <a:r>
              <a:rPr lang="nb-NO" b="1" i="1" dirty="0">
                <a:cs typeface="Calibri"/>
              </a:rPr>
              <a:t>Group </a:t>
            </a:r>
            <a:r>
              <a:rPr lang="en-GB" b="1" i="1" dirty="0">
                <a:cs typeface="Calibri"/>
              </a:rPr>
              <a:t>setup</a:t>
            </a:r>
            <a:endParaRPr lang="nb-NO" b="1" i="1" dirty="0">
              <a:cs typeface="Calibri"/>
            </a:endParaRPr>
          </a:p>
          <a:p>
            <a:pPr lvl="1"/>
            <a:r>
              <a:rPr lang="en-GB" dirty="0">
                <a:cs typeface="Calibri"/>
              </a:rPr>
              <a:t>Time constraint – started the project later.</a:t>
            </a:r>
          </a:p>
          <a:p>
            <a:r>
              <a:rPr lang="en-GB" b="1" dirty="0">
                <a:cs typeface="Calibri"/>
              </a:rPr>
              <a:t>Data collection</a:t>
            </a:r>
          </a:p>
          <a:p>
            <a:pPr lvl="1"/>
            <a:r>
              <a:rPr lang="en-GB" dirty="0">
                <a:cs typeface="Calibri"/>
              </a:rPr>
              <a:t>Some data is much easier to find than other data.</a:t>
            </a:r>
          </a:p>
          <a:p>
            <a:r>
              <a:rPr lang="en-GB" b="1" dirty="0">
                <a:cs typeface="Calibri"/>
              </a:rPr>
              <a:t>Data visualization</a:t>
            </a:r>
          </a:p>
          <a:p>
            <a:pPr lvl="1"/>
            <a:r>
              <a:rPr lang="en-GB" dirty="0">
                <a:cs typeface="Calibri"/>
              </a:rPr>
              <a:t>It takes a lot of work/time to get the dataflow going to the canvas.</a:t>
            </a:r>
          </a:p>
          <a:p>
            <a:endParaRPr lang="nb-NO">
              <a:cs typeface="Calibri"/>
            </a:endParaRPr>
          </a:p>
        </p:txBody>
      </p:sp>
    </p:spTree>
    <p:extLst>
      <p:ext uri="{BB962C8B-B14F-4D97-AF65-F5344CB8AC3E}">
        <p14:creationId xmlns:p14="http://schemas.microsoft.com/office/powerpoint/2010/main" val="408181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977480-CC41-7B2B-E64E-1DEA57CF739F}"/>
              </a:ext>
            </a:extLst>
          </p:cNvPr>
          <p:cNvSpPr>
            <a:spLocks noGrp="1"/>
          </p:cNvSpPr>
          <p:nvPr>
            <p:ph type="title"/>
          </p:nvPr>
        </p:nvSpPr>
        <p:spPr/>
        <p:txBody>
          <a:bodyPr/>
          <a:lstStyle/>
          <a:p>
            <a:r>
              <a:rPr lang="en-GB" b="1" dirty="0">
                <a:latin typeface="Times New Roman"/>
                <a:cs typeface="Calibri Light"/>
              </a:rPr>
              <a:t>Summary</a:t>
            </a:r>
            <a:endParaRPr lang="en-GB" dirty="0">
              <a:latin typeface="Times New Roman"/>
              <a:cs typeface="Calibri Light" panose="020F0302020204030204"/>
            </a:endParaRPr>
          </a:p>
        </p:txBody>
      </p:sp>
      <p:sp>
        <p:nvSpPr>
          <p:cNvPr id="3" name="Plassholder for innhold 2">
            <a:extLst>
              <a:ext uri="{FF2B5EF4-FFF2-40B4-BE49-F238E27FC236}">
                <a16:creationId xmlns:a16="http://schemas.microsoft.com/office/drawing/2014/main" id="{0D16EDD5-92E9-0072-0D1B-F5BBBAF1E1A1}"/>
              </a:ext>
            </a:extLst>
          </p:cNvPr>
          <p:cNvSpPr>
            <a:spLocks noGrp="1"/>
          </p:cNvSpPr>
          <p:nvPr>
            <p:ph idx="1"/>
          </p:nvPr>
        </p:nvSpPr>
        <p:spPr/>
        <p:txBody>
          <a:bodyPr vert="horz" lIns="91440" tIns="45720" rIns="91440" bIns="45720" rtlCol="0" anchor="t">
            <a:normAutofit fontScale="92500" lnSpcReduction="20000"/>
          </a:bodyPr>
          <a:lstStyle/>
          <a:p>
            <a:r>
              <a:rPr lang="en-GB" b="1">
                <a:cs typeface="Calibri"/>
              </a:rPr>
              <a:t>What have been done so far:</a:t>
            </a:r>
          </a:p>
          <a:p>
            <a:pPr lvl="1"/>
            <a:r>
              <a:rPr lang="en-GB">
                <a:cs typeface="Calibri"/>
              </a:rPr>
              <a:t>Discussed and selected a message for the story</a:t>
            </a:r>
          </a:p>
          <a:p>
            <a:pPr lvl="1"/>
            <a:r>
              <a:rPr lang="en-GB">
                <a:cs typeface="Calibri"/>
              </a:rPr>
              <a:t>Collected data</a:t>
            </a:r>
          </a:p>
          <a:p>
            <a:pPr lvl="1"/>
            <a:r>
              <a:rPr lang="en-GB">
                <a:cs typeface="Calibri"/>
              </a:rPr>
              <a:t>Designed and set up an architecture for the code </a:t>
            </a:r>
          </a:p>
          <a:p>
            <a:pPr lvl="1"/>
            <a:r>
              <a:rPr lang="en-GB">
                <a:cs typeface="Calibri"/>
              </a:rPr>
              <a:t>Pre-process data and show it in the graph.</a:t>
            </a:r>
          </a:p>
          <a:p>
            <a:pPr lvl="1"/>
            <a:r>
              <a:rPr lang="en-GB">
                <a:cs typeface="Calibri"/>
              </a:rPr>
              <a:t>Made sketches of the story.</a:t>
            </a:r>
          </a:p>
          <a:p>
            <a:pPr lvl="1"/>
            <a:endParaRPr lang="en-GB">
              <a:cs typeface="Calibri"/>
            </a:endParaRPr>
          </a:p>
          <a:p>
            <a:r>
              <a:rPr lang="en-GB" b="1">
                <a:cs typeface="Calibri"/>
              </a:rPr>
              <a:t>What are the next steps:</a:t>
            </a:r>
          </a:p>
          <a:p>
            <a:pPr lvl="1"/>
            <a:r>
              <a:rPr lang="en-GB">
                <a:cs typeface="Calibri"/>
              </a:rPr>
              <a:t>Get the data pipeline ready so it is possible to test and implement the code for the canvas/picture.</a:t>
            </a:r>
          </a:p>
          <a:p>
            <a:pPr lvl="1"/>
            <a:r>
              <a:rPr lang="en-GB">
                <a:cs typeface="Calibri"/>
              </a:rPr>
              <a:t>Reconsider how the data is used in the graph. We need to make sure it makes sense for all the data to be normalized in the same graph. For instance, temperature and annual co2 emissions could be better to have in separate graphs.</a:t>
            </a:r>
          </a:p>
          <a:p>
            <a:pPr lvl="1"/>
            <a:r>
              <a:rPr lang="en-GB">
                <a:cs typeface="Calibri"/>
              </a:rPr>
              <a:t>Continue to develop the Minimum Viable Product</a:t>
            </a:r>
          </a:p>
          <a:p>
            <a:pPr lvl="1"/>
            <a:endParaRPr lang="nb-NO">
              <a:cs typeface="Calibri"/>
            </a:endParaRPr>
          </a:p>
          <a:p>
            <a:pPr lvl="1"/>
            <a:endParaRPr lang="nb-NO">
              <a:cs typeface="Calibri"/>
            </a:endParaRPr>
          </a:p>
          <a:p>
            <a:pPr lvl="1"/>
            <a:endParaRPr lang="nb-NO">
              <a:cs typeface="Calibri"/>
            </a:endParaRPr>
          </a:p>
        </p:txBody>
      </p:sp>
    </p:spTree>
    <p:extLst>
      <p:ext uri="{BB962C8B-B14F-4D97-AF65-F5344CB8AC3E}">
        <p14:creationId xmlns:p14="http://schemas.microsoft.com/office/powerpoint/2010/main" val="118221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76C4F29C-DEB1-658D-5DF4-8756A719FA42}"/>
              </a:ext>
            </a:extLst>
          </p:cNvPr>
          <p:cNvSpPr>
            <a:spLocks noGrp="1"/>
          </p:cNvSpPr>
          <p:nvPr>
            <p:ph type="title"/>
          </p:nvPr>
        </p:nvSpPr>
        <p:spPr>
          <a:xfrm>
            <a:off x="640080" y="325369"/>
            <a:ext cx="4968208" cy="1956841"/>
          </a:xfrm>
        </p:spPr>
        <p:txBody>
          <a:bodyPr vert="horz" lIns="91440" tIns="45720" rIns="91440" bIns="45720" rtlCol="0" anchor="b">
            <a:normAutofit/>
          </a:bodyPr>
          <a:lstStyle/>
          <a:p>
            <a:r>
              <a:rPr lang="en-US" sz="5400" b="1"/>
              <a:t>Thank you for your attention!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副标题 2">
            <a:extLst>
              <a:ext uri="{FF2B5EF4-FFF2-40B4-BE49-F238E27FC236}">
                <a16:creationId xmlns:a16="http://schemas.microsoft.com/office/drawing/2014/main" id="{2BEBA358-94EE-91CE-EA83-21AD015D7EDA}"/>
              </a:ext>
            </a:extLst>
          </p:cNvPr>
          <p:cNvSpPr txBox="1">
            <a:spLocks/>
          </p:cNvSpPr>
          <p:nvPr/>
        </p:nvSpPr>
        <p:spPr>
          <a:xfrm>
            <a:off x="640080" y="2872899"/>
            <a:ext cx="4243589" cy="3320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ea typeface="宋体"/>
              </a:rPr>
              <a:t>Group Member: Stian Kallevik</a:t>
            </a:r>
            <a:endParaRPr lang="zh-CN" altLang="en-US"/>
          </a:p>
          <a:p>
            <a:pPr marL="0" indent="0">
              <a:buNone/>
            </a:pPr>
            <a:r>
              <a:rPr lang="en-US" altLang="zh-CN" sz="2200" dirty="0">
                <a:ea typeface="宋体"/>
              </a:rPr>
              <a:t>                              </a:t>
            </a:r>
            <a:r>
              <a:rPr lang="en-US" altLang="zh-CN" sz="2200" dirty="0" err="1">
                <a:ea typeface="宋体"/>
              </a:rPr>
              <a:t>Xiaoxue</a:t>
            </a:r>
            <a:r>
              <a:rPr lang="en-US" altLang="zh-CN" sz="2200" dirty="0">
                <a:ea typeface="宋体"/>
              </a:rPr>
              <a:t> Wang</a:t>
            </a:r>
            <a:endParaRPr lang="en-US" altLang="zh-CN" sz="2200" dirty="0">
              <a:ea typeface="宋体"/>
              <a:cs typeface="Calibri"/>
            </a:endParaRPr>
          </a:p>
        </p:txBody>
      </p:sp>
      <p:pic>
        <p:nvPicPr>
          <p:cNvPr id="6" name="图片 5" descr="图片包含 游戏机, 灯, 标志&#10;&#10;已自动生成说明">
            <a:extLst>
              <a:ext uri="{FF2B5EF4-FFF2-40B4-BE49-F238E27FC236}">
                <a16:creationId xmlns:a16="http://schemas.microsoft.com/office/drawing/2014/main" id="{4EFF72DE-726B-CF17-F38D-ACDAA9F89FB8}"/>
              </a:ext>
            </a:extLst>
          </p:cNvPr>
          <p:cNvPicPr>
            <a:picLocks noChangeAspect="1"/>
          </p:cNvPicPr>
          <p:nvPr/>
        </p:nvPicPr>
        <p:blipFill rotWithShape="1">
          <a:blip r:embed="rId2"/>
          <a:srcRect t="302"/>
          <a:stretch/>
        </p:blipFill>
        <p:spPr>
          <a:xfrm>
            <a:off x="7272915" y="624600"/>
            <a:ext cx="4730185" cy="472189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994017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Tema</vt:lpstr>
      </vt:variant>
      <vt:variant>
        <vt:i4>1</vt:i4>
      </vt:variant>
      <vt:variant>
        <vt:lpstr>Lysbildetitler</vt:lpstr>
      </vt:variant>
      <vt:variant>
        <vt:i4>8</vt:i4>
      </vt:variant>
    </vt:vector>
  </HeadingPairs>
  <TitlesOfParts>
    <vt:vector size="9" baseType="lpstr">
      <vt:lpstr>Office 主题</vt:lpstr>
      <vt:lpstr>Project 6 Data Journalism:  Tell a data-driven long-form story </vt:lpstr>
      <vt:lpstr>Introduction</vt:lpstr>
      <vt:lpstr>Method</vt:lpstr>
      <vt:lpstr>Demo-Story</vt:lpstr>
      <vt:lpstr>Demo-Data</vt:lpstr>
      <vt:lpstr>Challenges</vt:lpstr>
      <vt:lpstr>Summary</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revision>39</cp:revision>
  <dcterms:created xsi:type="dcterms:W3CDTF">2023-10-24T11:44:00Z</dcterms:created>
  <dcterms:modified xsi:type="dcterms:W3CDTF">2023-10-26T13:12:30Z</dcterms:modified>
</cp:coreProperties>
</file>